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4"/>
  </p:sldMasterIdLst>
  <p:notesMasterIdLst>
    <p:notesMasterId r:id="rId16"/>
  </p:notesMasterIdLst>
  <p:sldIdLst>
    <p:sldId id="256" r:id="rId5"/>
    <p:sldId id="257" r:id="rId6"/>
    <p:sldId id="262" r:id="rId7"/>
    <p:sldId id="263" r:id="rId8"/>
    <p:sldId id="281" r:id="rId9"/>
    <p:sldId id="265" r:id="rId10"/>
    <p:sldId id="279" r:id="rId11"/>
    <p:sldId id="285" r:id="rId12"/>
    <p:sldId id="271" r:id="rId13"/>
    <p:sldId id="270" r:id="rId14"/>
    <p:sldId id="27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p:scale>
          <a:sx n="70" d="100"/>
          <a:sy n="70" d="100"/>
        </p:scale>
        <p:origin x="51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5852BF1-0232-4C54-A9B3-912BD4375F0C}" type="datetimeFigureOut">
              <a:rPr lang="he-IL" smtClean="0"/>
              <a:t>כ"ו/ניסן/תשפ"ב</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6015422-6F4A-4CEE-B084-11615324A55F}" type="slidenum">
              <a:rPr lang="he-IL" smtClean="0"/>
              <a:t>‹#›</a:t>
            </a:fld>
            <a:endParaRPr lang="he-IL"/>
          </a:p>
        </p:txBody>
      </p:sp>
    </p:spTree>
    <p:extLst>
      <p:ext uri="{BB962C8B-B14F-4D97-AF65-F5344CB8AC3E}">
        <p14:creationId xmlns:p14="http://schemas.microsoft.com/office/powerpoint/2010/main" val="12354072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96015422-6F4A-4CEE-B084-11615324A55F}" type="slidenum">
              <a:rPr lang="he-IL" smtClean="0"/>
              <a:t>4</a:t>
            </a:fld>
            <a:endParaRPr lang="he-IL"/>
          </a:p>
        </p:txBody>
      </p:sp>
    </p:spTree>
    <p:extLst>
      <p:ext uri="{BB962C8B-B14F-4D97-AF65-F5344CB8AC3E}">
        <p14:creationId xmlns:p14="http://schemas.microsoft.com/office/powerpoint/2010/main" val="1285883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96015422-6F4A-4CEE-B084-11615324A55F}" type="slidenum">
              <a:rPr lang="he-IL" smtClean="0"/>
              <a:t>5</a:t>
            </a:fld>
            <a:endParaRPr lang="he-IL"/>
          </a:p>
        </p:txBody>
      </p:sp>
    </p:spTree>
    <p:extLst>
      <p:ext uri="{BB962C8B-B14F-4D97-AF65-F5344CB8AC3E}">
        <p14:creationId xmlns:p14="http://schemas.microsoft.com/office/powerpoint/2010/main" val="848684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1826906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4291845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677007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8" name="Date Placeholder 7"/>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9" name="Footer Placeholder 8"/>
          <p:cNvSpPr>
            <a:spLocks noGrp="1"/>
          </p:cNvSpPr>
          <p:nvPr>
            <p:ph type="ftr" sz="quarter" idx="11"/>
          </p:nvPr>
        </p:nvSpPr>
        <p:spPr/>
        <p:txBody>
          <a:bodyPr/>
          <a:lstStyle/>
          <a:p>
            <a:endParaRPr lang="he-IL"/>
          </a:p>
        </p:txBody>
      </p:sp>
      <p:sp>
        <p:nvSpPr>
          <p:cNvPr id="10" name="Slide Number Placeholder 9"/>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2477994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2" name="Date Placeholder 1"/>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11" name="Footer Placeholder 10"/>
          <p:cNvSpPr>
            <a:spLocks noGrp="1"/>
          </p:cNvSpPr>
          <p:nvPr>
            <p:ph type="ftr" sz="quarter" idx="11"/>
          </p:nvPr>
        </p:nvSpPr>
        <p:spPr/>
        <p:txBody>
          <a:bodyPr/>
          <a:lstStyle/>
          <a:p>
            <a:endParaRPr lang="he-IL"/>
          </a:p>
        </p:txBody>
      </p:sp>
      <p:sp>
        <p:nvSpPr>
          <p:cNvPr id="12" name="Slide Number Placeholder 11"/>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350504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a:t>לחץ כדי לערוך סגנון כותרת של תבנית בסיס</a:t>
            </a:r>
            <a:endParaRPr lang="en-US" dirty="0"/>
          </a:p>
        </p:txBody>
      </p:sp>
      <p:sp>
        <p:nvSpPr>
          <p:cNvPr id="2" name="Date Placeholder 1"/>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7" name="Footer Placeholder 6"/>
          <p:cNvSpPr>
            <a:spLocks noGrp="1"/>
          </p:cNvSpPr>
          <p:nvPr>
            <p:ph type="ftr" sz="quarter" idx="11"/>
          </p:nvPr>
        </p:nvSpPr>
        <p:spPr/>
        <p:txBody>
          <a:bodyPr/>
          <a:lstStyle/>
          <a:p>
            <a:endParaRPr lang="he-IL"/>
          </a:p>
        </p:txBody>
      </p:sp>
      <p:sp>
        <p:nvSpPr>
          <p:cNvPr id="8" name="Slide Number Placeholder 7"/>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3164755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3465268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9" name="Footer Placeholder 8"/>
          <p:cNvSpPr>
            <a:spLocks noGrp="1"/>
          </p:cNvSpPr>
          <p:nvPr>
            <p:ph type="ftr" sz="quarter" idx="11"/>
          </p:nvPr>
        </p:nvSpPr>
        <p:spPr/>
        <p:txBody>
          <a:bodyPr/>
          <a:lstStyle/>
          <a:p>
            <a:endParaRPr lang="he-IL"/>
          </a:p>
        </p:txBody>
      </p:sp>
      <p:sp>
        <p:nvSpPr>
          <p:cNvPr id="10" name="Slide Number Placeholder 9"/>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425794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9" name="Footer Placeholder 8"/>
          <p:cNvSpPr>
            <a:spLocks noGrp="1"/>
          </p:cNvSpPr>
          <p:nvPr>
            <p:ph type="ftr" sz="quarter" idx="11"/>
          </p:nvPr>
        </p:nvSpPr>
        <p:spPr>
          <a:xfrm>
            <a:off x="3499101" y="6356350"/>
            <a:ext cx="5911517" cy="365125"/>
          </a:xfrm>
        </p:spPr>
        <p:txBody>
          <a:bodyPr/>
          <a:lstStyle/>
          <a:p>
            <a:endParaRPr lang="he-IL"/>
          </a:p>
        </p:txBody>
      </p:sp>
      <p:sp>
        <p:nvSpPr>
          <p:cNvPr id="10" name="Slide Number Placeholder 9"/>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497658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3070678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F5374729-E7B2-47F3-B677-C963A8AF73EC}" type="datetimeFigureOut">
              <a:rPr lang="he-IL" smtClean="0"/>
              <a:t>כ"ו/ניסן/תשפ"ב</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087D8FBA-4698-4BAA-AAAD-058477BBB854}" type="slidenum">
              <a:rPr lang="he-IL" smtClean="0"/>
              <a:t>‹#›</a:t>
            </a:fld>
            <a:endParaRPr lang="he-IL"/>
          </a:p>
        </p:txBody>
      </p:sp>
    </p:spTree>
    <p:extLst>
      <p:ext uri="{BB962C8B-B14F-4D97-AF65-F5344CB8AC3E}">
        <p14:creationId xmlns:p14="http://schemas.microsoft.com/office/powerpoint/2010/main" val="4244296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F5374729-E7B2-47F3-B677-C963A8AF73EC}" type="datetimeFigureOut">
              <a:rPr lang="he-IL" smtClean="0"/>
              <a:t>כ"ו/ניסן/תשפ"ב</a:t>
            </a:fld>
            <a:endParaRPr lang="he-IL"/>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he-IL"/>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087D8FBA-4698-4BAA-AAAD-058477BBB854}" type="slidenum">
              <a:rPr lang="he-IL" smtClean="0"/>
              <a:t>‹#›</a:t>
            </a:fld>
            <a:endParaRPr lang="he-IL"/>
          </a:p>
        </p:txBody>
      </p:sp>
    </p:spTree>
    <p:extLst>
      <p:ext uri="{BB962C8B-B14F-4D97-AF65-F5344CB8AC3E}">
        <p14:creationId xmlns:p14="http://schemas.microsoft.com/office/powerpoint/2010/main" val="40952763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r" defTabSz="914400" rtl="1"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r" defTabSz="914400" rtl="1"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267290" y="841247"/>
            <a:ext cx="2775358"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מכרז פומבי מס'</a:t>
            </a:r>
          </a:p>
          <a:p>
            <a:pPr algn="ctr"/>
            <a:r>
              <a:rPr lang="he-IL" sz="2800" b="1" dirty="0">
                <a:solidFill>
                  <a:schemeClr val="tx1"/>
                </a:solidFill>
                <a:latin typeface="+mj-lt"/>
                <a:ea typeface="+mj-ea"/>
                <a:cs typeface="+mj-cs"/>
              </a:rPr>
              <a:t>370/22 להקמת</a:t>
            </a:r>
          </a:p>
          <a:p>
            <a:pPr algn="ctr"/>
            <a:r>
              <a:rPr lang="he-IL" sz="2800" b="1" dirty="0">
                <a:solidFill>
                  <a:schemeClr val="tx1"/>
                </a:solidFill>
                <a:latin typeface="+mj-lt"/>
                <a:ea typeface="+mj-ea"/>
                <a:cs typeface="+mj-cs"/>
              </a:rPr>
              <a:t> תחנת שאיבת</a:t>
            </a:r>
          </a:p>
          <a:p>
            <a:pPr algn="ctr"/>
            <a:r>
              <a:rPr lang="he-IL" sz="2800" b="1" dirty="0">
                <a:solidFill>
                  <a:schemeClr val="tx1"/>
                </a:solidFill>
                <a:latin typeface="+mj-lt"/>
                <a:ea typeface="+mj-ea"/>
                <a:cs typeface="+mj-cs"/>
              </a:rPr>
              <a:t> ביוב במתחם</a:t>
            </a:r>
          </a:p>
          <a:p>
            <a:pPr algn="ctr"/>
            <a:r>
              <a:rPr lang="he-IL" sz="2800" b="1" dirty="0">
                <a:solidFill>
                  <a:schemeClr val="tx1"/>
                </a:solidFill>
                <a:latin typeface="+mj-lt"/>
                <a:ea typeface="+mj-ea"/>
                <a:cs typeface="+mj-cs"/>
              </a:rPr>
              <a:t> </a:t>
            </a:r>
            <a:r>
              <a:rPr lang="he-IL" sz="2800" b="1" dirty="0" err="1">
                <a:solidFill>
                  <a:schemeClr val="tx1"/>
                </a:solidFill>
                <a:latin typeface="+mj-lt"/>
                <a:ea typeface="+mj-ea"/>
                <a:cs typeface="+mj-cs"/>
              </a:rPr>
              <a:t>תב"ע</a:t>
            </a:r>
            <a:r>
              <a:rPr lang="he-IL" sz="2800" b="1" dirty="0">
                <a:solidFill>
                  <a:schemeClr val="tx1"/>
                </a:solidFill>
                <a:latin typeface="+mj-lt"/>
                <a:ea typeface="+mj-ea"/>
                <a:cs typeface="+mj-cs"/>
              </a:rPr>
              <a:t> 3700 </a:t>
            </a:r>
          </a:p>
          <a:p>
            <a:pPr algn="ctr"/>
            <a:r>
              <a:rPr lang="he-IL" sz="2800" b="1" dirty="0">
                <a:solidFill>
                  <a:schemeClr val="tx1"/>
                </a:solidFill>
                <a:latin typeface="+mj-lt"/>
                <a:ea typeface="+mj-ea"/>
                <a:cs typeface="+mj-cs"/>
              </a:rPr>
              <a:t>סיור קבלנים</a:t>
            </a:r>
          </a:p>
          <a:p>
            <a:pPr algn="ctr"/>
            <a:r>
              <a:rPr lang="he-IL" sz="2800" b="1" dirty="0">
                <a:solidFill>
                  <a:schemeClr val="tx1"/>
                </a:solidFill>
                <a:latin typeface="+mj-lt"/>
                <a:ea typeface="+mj-ea"/>
                <a:cs typeface="+mj-cs"/>
              </a:rPr>
              <a:t> 28.4.22</a:t>
            </a:r>
          </a:p>
        </p:txBody>
      </p:sp>
      <p:pic>
        <p:nvPicPr>
          <p:cNvPr id="5" name="Picture 2">
            <a:extLst>
              <a:ext uri="{FF2B5EF4-FFF2-40B4-BE49-F238E27FC236}">
                <a16:creationId xmlns:a16="http://schemas.microsoft.com/office/drawing/2014/main" id="{19AE4D03-C7BC-428B-BEEE-15A28ECF4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תמונה 5">
            <a:extLst>
              <a:ext uri="{FF2B5EF4-FFF2-40B4-BE49-F238E27FC236}">
                <a16:creationId xmlns:a16="http://schemas.microsoft.com/office/drawing/2014/main" id="{03B9D075-BDF6-48A2-A962-7CCA5302D7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pic>
        <p:nvPicPr>
          <p:cNvPr id="10" name="תמונה 9">
            <a:extLst>
              <a:ext uri="{FF2B5EF4-FFF2-40B4-BE49-F238E27FC236}">
                <a16:creationId xmlns:a16="http://schemas.microsoft.com/office/drawing/2014/main" id="{4645E1D7-713D-4870-BC3F-5C90D8013062}"/>
              </a:ext>
            </a:extLst>
          </p:cNvPr>
          <p:cNvPicPr>
            <a:picLocks noChangeAspect="1"/>
          </p:cNvPicPr>
          <p:nvPr/>
        </p:nvPicPr>
        <p:blipFill rotWithShape="1">
          <a:blip r:embed="rId4"/>
          <a:srcRect l="7332" t="20225" r="31066" b="12958"/>
          <a:stretch/>
        </p:blipFill>
        <p:spPr>
          <a:xfrm>
            <a:off x="10274" y="729465"/>
            <a:ext cx="9154274" cy="5395346"/>
          </a:xfrm>
          <a:prstGeom prst="rect">
            <a:avLst/>
          </a:prstGeom>
        </p:spPr>
      </p:pic>
    </p:spTree>
    <p:extLst>
      <p:ext uri="{BB962C8B-B14F-4D97-AF65-F5344CB8AC3E}">
        <p14:creationId xmlns:p14="http://schemas.microsoft.com/office/powerpoint/2010/main" val="4029816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 </a:t>
            </a:r>
          </a:p>
          <a:p>
            <a:pPr algn="ctr"/>
            <a:r>
              <a:rPr lang="he-IL" sz="2800" b="1" dirty="0">
                <a:solidFill>
                  <a:schemeClr val="tx1"/>
                </a:solidFill>
                <a:latin typeface="+mj-lt"/>
                <a:ea typeface="+mj-ea"/>
                <a:cs typeface="+mj-cs"/>
              </a:rPr>
              <a:t>תרשים סביבה</a:t>
            </a:r>
          </a:p>
        </p:txBody>
      </p:sp>
      <p:pic>
        <p:nvPicPr>
          <p:cNvPr id="5" name="Picture 2">
            <a:extLst>
              <a:ext uri="{FF2B5EF4-FFF2-40B4-BE49-F238E27FC236}">
                <a16:creationId xmlns:a16="http://schemas.microsoft.com/office/drawing/2014/main" id="{93C48F8B-D872-4A71-8C78-74011394D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תמונה 5">
            <a:extLst>
              <a:ext uri="{FF2B5EF4-FFF2-40B4-BE49-F238E27FC236}">
                <a16:creationId xmlns:a16="http://schemas.microsoft.com/office/drawing/2014/main" id="{90398137-F514-4AC9-B93E-4F661AA321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pic>
        <p:nvPicPr>
          <p:cNvPr id="8" name="תמונה 7">
            <a:extLst>
              <a:ext uri="{FF2B5EF4-FFF2-40B4-BE49-F238E27FC236}">
                <a16:creationId xmlns:a16="http://schemas.microsoft.com/office/drawing/2014/main" id="{4E7E12CC-80B6-4B41-BC2C-08AE9A119C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50013"/>
            <a:ext cx="9174823" cy="5385072"/>
          </a:xfrm>
          <a:prstGeom prst="rect">
            <a:avLst/>
          </a:prstGeom>
          <a:noFill/>
        </p:spPr>
      </p:pic>
    </p:spTree>
    <p:extLst>
      <p:ext uri="{BB962C8B-B14F-4D97-AF65-F5344CB8AC3E}">
        <p14:creationId xmlns:p14="http://schemas.microsoft.com/office/powerpoint/2010/main" val="2476233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גבולות הפרויקט</a:t>
            </a:r>
          </a:p>
        </p:txBody>
      </p:sp>
      <p:sp>
        <p:nvSpPr>
          <p:cNvPr id="4" name="תיבת טקסט 3">
            <a:extLst>
              <a:ext uri="{FF2B5EF4-FFF2-40B4-BE49-F238E27FC236}">
                <a16:creationId xmlns:a16="http://schemas.microsoft.com/office/drawing/2014/main" id="{38A3E2A5-F3E5-40BB-A08B-9F85C1BB5494}"/>
              </a:ext>
            </a:extLst>
          </p:cNvPr>
          <p:cNvSpPr txBox="1"/>
          <p:nvPr/>
        </p:nvSpPr>
        <p:spPr>
          <a:xfrm>
            <a:off x="0" y="841247"/>
            <a:ext cx="9144000" cy="2246769"/>
          </a:xfrm>
          <a:prstGeom prst="rect">
            <a:avLst/>
          </a:prstGeom>
          <a:noFill/>
        </p:spPr>
        <p:txBody>
          <a:bodyPr wrap="square">
            <a:spAutoFit/>
          </a:bodyPr>
          <a:lstStyle/>
          <a:p>
            <a:pPr algn="r" rtl="1"/>
            <a:r>
              <a:rPr lang="he-IL" sz="2000" b="1" u="sng" dirty="0">
                <a:effectLst/>
                <a:latin typeface="Arial" panose="020B0604020202020204" pitchFamily="34" charset="0"/>
                <a:ea typeface="Times New Roman" panose="02020603050405020304" pitchFamily="18" charset="0"/>
              </a:rPr>
              <a:t>גבולות הפרויקט :</a:t>
            </a:r>
            <a:endParaRPr lang="he-IL" sz="2000" b="1" u="sng" dirty="0">
              <a:latin typeface="Arial" panose="020B0604020202020204" pitchFamily="34" charset="0"/>
              <a:ea typeface="Times New Roman" panose="02020603050405020304" pitchFamily="18" charset="0"/>
            </a:endParaRPr>
          </a:p>
          <a:p>
            <a:pPr algn="r" rtl="1"/>
            <a:endParaRPr lang="he-IL" sz="2000" dirty="0">
              <a:effectLst/>
              <a:latin typeface="David" panose="020E0502060401010101" pitchFamily="34" charset="-79"/>
              <a:ea typeface="Times New Roman" panose="02020603050405020304" pitchFamily="18" charset="0"/>
            </a:endParaRPr>
          </a:p>
          <a:p>
            <a:pPr marL="685800" lvl="1" indent="-228600" algn="r" rtl="1">
              <a:buFont typeface="Symbol" panose="05050102010706020507" pitchFamily="18" charset="2"/>
              <a:buChar char=""/>
            </a:pPr>
            <a:r>
              <a:rPr lang="he-IL" sz="2000" dirty="0">
                <a:latin typeface="David" panose="020E0502060401010101" pitchFamily="34" charset="-79"/>
                <a:ea typeface="Times New Roman" panose="02020603050405020304" pitchFamily="18" charset="0"/>
              </a:rPr>
              <a:t>גבול צפוני ומערבי – רח' שושנה </a:t>
            </a:r>
            <a:r>
              <a:rPr lang="he-IL" sz="2000" dirty="0" err="1">
                <a:latin typeface="David" panose="020E0502060401010101" pitchFamily="34" charset="-79"/>
                <a:ea typeface="Times New Roman" panose="02020603050405020304" pitchFamily="18" charset="0"/>
              </a:rPr>
              <a:t>פרסיץ</a:t>
            </a:r>
            <a:endParaRPr lang="he-IL" sz="2000" dirty="0">
              <a:latin typeface="David" panose="020E0502060401010101" pitchFamily="34" charset="-79"/>
              <a:ea typeface="Times New Roman" panose="02020603050405020304" pitchFamily="18" charset="0"/>
            </a:endParaRPr>
          </a:p>
          <a:p>
            <a:pPr marL="685800" lvl="1" indent="-228600" algn="r" rtl="1">
              <a:buFont typeface="Symbol" panose="05050102010706020507" pitchFamily="18" charset="2"/>
              <a:buChar char=""/>
            </a:pPr>
            <a:r>
              <a:rPr lang="he-IL" sz="2000" dirty="0">
                <a:effectLst/>
                <a:latin typeface="David" panose="020E0502060401010101" pitchFamily="34" charset="-79"/>
                <a:ea typeface="Times New Roman" panose="02020603050405020304" pitchFamily="18" charset="0"/>
              </a:rPr>
              <a:t>גבול דרומי – תחנת דלק סונול</a:t>
            </a:r>
          </a:p>
          <a:p>
            <a:pPr marL="685800" lvl="1" indent="-228600" algn="r" rtl="1">
              <a:buFont typeface="Symbol" panose="05050102010706020507" pitchFamily="18" charset="2"/>
              <a:buChar char=""/>
            </a:pPr>
            <a:r>
              <a:rPr lang="he-IL" sz="2000" dirty="0">
                <a:latin typeface="David" panose="020E0502060401010101" pitchFamily="34" charset="-79"/>
                <a:ea typeface="Times New Roman" panose="02020603050405020304" pitchFamily="18" charset="0"/>
              </a:rPr>
              <a:t>גבול מזרחי – דרך נמיר</a:t>
            </a:r>
          </a:p>
          <a:p>
            <a:pPr marL="685800" lvl="1" indent="-228600" algn="r" rtl="1">
              <a:buFont typeface="Symbol" panose="05050102010706020507" pitchFamily="18" charset="2"/>
              <a:buChar char=""/>
            </a:pPr>
            <a:r>
              <a:rPr lang="he-IL" sz="2000" dirty="0">
                <a:effectLst/>
                <a:latin typeface="Arial" panose="020B0604020202020204" pitchFamily="34" charset="0"/>
                <a:ea typeface="Times New Roman" panose="02020603050405020304" pitchFamily="18" charset="0"/>
              </a:rPr>
              <a:t>מובהר כי לא תאושר כל חריגה של עבודות הקבלן מעבר לגבולות הפרויקט אלא באישור המפקח .</a:t>
            </a:r>
            <a:endParaRPr lang="en-US" sz="2000" dirty="0">
              <a:effectLst/>
              <a:latin typeface="Arial" panose="020B0604020202020204" pitchFamily="34" charset="0"/>
              <a:ea typeface="Times New Roman" panose="02020603050405020304" pitchFamily="18" charset="0"/>
            </a:endParaRPr>
          </a:p>
        </p:txBody>
      </p:sp>
      <p:pic>
        <p:nvPicPr>
          <p:cNvPr id="6" name="Picture 2">
            <a:extLst>
              <a:ext uri="{FF2B5EF4-FFF2-40B4-BE49-F238E27FC236}">
                <a16:creationId xmlns:a16="http://schemas.microsoft.com/office/drawing/2014/main" id="{9FA27D67-5711-47FB-9DE6-30ADB6139C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תמונה 6">
            <a:extLst>
              <a:ext uri="{FF2B5EF4-FFF2-40B4-BE49-F238E27FC236}">
                <a16:creationId xmlns:a16="http://schemas.microsoft.com/office/drawing/2014/main" id="{504B3886-D953-4ED0-8D09-60A255AFB9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3592634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כללי, תנאי סף</a:t>
            </a:r>
          </a:p>
        </p:txBody>
      </p:sp>
      <p:sp>
        <p:nvSpPr>
          <p:cNvPr id="2" name="תיבת טקסט 1">
            <a:extLst>
              <a:ext uri="{FF2B5EF4-FFF2-40B4-BE49-F238E27FC236}">
                <a16:creationId xmlns:a16="http://schemas.microsoft.com/office/drawing/2014/main" id="{153AF71A-55A0-4B3E-9629-BFDD0F70FD9F}"/>
              </a:ext>
            </a:extLst>
          </p:cNvPr>
          <p:cNvSpPr txBox="1"/>
          <p:nvPr/>
        </p:nvSpPr>
        <p:spPr>
          <a:xfrm>
            <a:off x="0" y="734007"/>
            <a:ext cx="9081857" cy="5786199"/>
          </a:xfrm>
          <a:prstGeom prst="rect">
            <a:avLst/>
          </a:prstGeom>
          <a:noFill/>
        </p:spPr>
        <p:txBody>
          <a:bodyPr wrap="square" rtlCol="1">
            <a:spAutoFit/>
          </a:bodyPr>
          <a:lstStyle/>
          <a:p>
            <a:pPr algn="r" rtl="1"/>
            <a:r>
              <a:rPr lang="he-IL" sz="2000" b="1" u="sng" dirty="0"/>
              <a:t>כללי:</a:t>
            </a:r>
          </a:p>
          <a:p>
            <a:pPr marL="285750" indent="-285750" algn="r" rtl="1">
              <a:buFont typeface="Arial" panose="020B0604020202020204" pitchFamily="34" charset="0"/>
              <a:buChar char="•"/>
            </a:pPr>
            <a:r>
              <a:rPr lang="he-IL" sz="2000" dirty="0"/>
              <a:t>מכרז פומבי של תאגיד מי אביבים.</a:t>
            </a:r>
          </a:p>
          <a:p>
            <a:pPr marL="285750" indent="-285750" algn="r" rtl="1">
              <a:buFont typeface="Arial" panose="020B0604020202020204" pitchFamily="34" charset="0"/>
              <a:buChar char="•"/>
            </a:pPr>
            <a:r>
              <a:rPr lang="he-IL" sz="2000" dirty="0"/>
              <a:t>המכרז משלב בין הצעה כספית (70%) לדירוג איכות (30%) .</a:t>
            </a:r>
          </a:p>
          <a:p>
            <a:pPr marL="285750" indent="-285750" algn="r" rtl="1">
              <a:buFont typeface="Arial" panose="020B0604020202020204" pitchFamily="34" charset="0"/>
              <a:buChar char="•"/>
            </a:pPr>
            <a:r>
              <a:rPr lang="he-IL" sz="2000" dirty="0"/>
              <a:t>במכרז קיים פרק אופציונלי  (מבנה 2 ו-3 ) שכולל סעיפים ומחירי יחידה אך לא לסיכום</a:t>
            </a:r>
          </a:p>
          <a:p>
            <a:pPr marL="285750" indent="-285750" algn="r" rtl="1">
              <a:buFont typeface="Arial" panose="020B0604020202020204" pitchFamily="34" charset="0"/>
              <a:buChar char="•"/>
            </a:pPr>
            <a:r>
              <a:rPr lang="he-IL" sz="2000" dirty="0"/>
              <a:t>לחומר המכרז מצורף אומדן והמציע נדרש לנקוב בהנחה כללית בלבד!!</a:t>
            </a:r>
          </a:p>
          <a:p>
            <a:pPr algn="r" rtl="1"/>
            <a:endParaRPr lang="he-IL" sz="2000" dirty="0"/>
          </a:p>
          <a:p>
            <a:pPr algn="r" rtl="1"/>
            <a:r>
              <a:rPr lang="he-IL" sz="2000" b="1" u="sng" dirty="0"/>
              <a:t>תנאי סף (עיקריים):</a:t>
            </a:r>
          </a:p>
          <a:p>
            <a:pPr algn="r" rtl="1"/>
            <a:endParaRPr lang="he-IL" sz="2000" b="1" u="sng" dirty="0"/>
          </a:p>
          <a:p>
            <a:pPr marL="285750" indent="-285750" algn="r" rtl="1">
              <a:buFont typeface="Arial" panose="020B0604020202020204" pitchFamily="34" charset="0"/>
              <a:buChar char="•"/>
            </a:pPr>
            <a:r>
              <a:rPr lang="he-IL" sz="2000" u="sng" dirty="0"/>
              <a:t>קבלן ראשי : </a:t>
            </a:r>
          </a:p>
          <a:p>
            <a:pPr marL="457200" lvl="2" indent="-457200" algn="r" rtl="1">
              <a:lnSpc>
                <a:spcPct val="150000"/>
              </a:lnSpc>
              <a:buSzPct val="100000"/>
              <a:buFont typeface="+mj-lt"/>
              <a:buAutoNum type="arabicParenR"/>
            </a:pPr>
            <a:r>
              <a:rPr lang="he-IL" sz="2000" dirty="0"/>
              <a:t>סיווג ג-4 בסימול 100 </a:t>
            </a:r>
            <a:endParaRPr lang="en-US" sz="2000" dirty="0"/>
          </a:p>
          <a:p>
            <a:pPr marL="457200" lvl="2" indent="-457200" algn="r" rtl="1">
              <a:lnSpc>
                <a:spcPct val="150000"/>
              </a:lnSpc>
              <a:buSzPct val="100000"/>
              <a:buFont typeface="+mj-lt"/>
              <a:buAutoNum type="arabicParenR"/>
            </a:pPr>
            <a:r>
              <a:rPr lang="he-IL" sz="2000" dirty="0"/>
              <a:t>סיווג ב-3 בסימול 500 </a:t>
            </a:r>
            <a:endParaRPr lang="en-US" sz="2000" dirty="0"/>
          </a:p>
          <a:p>
            <a:pPr marL="457200" lvl="2" indent="-457200" algn="r" rtl="1">
              <a:lnSpc>
                <a:spcPct val="150000"/>
              </a:lnSpc>
              <a:buSzPct val="100000"/>
              <a:buFont typeface="+mj-lt"/>
              <a:buAutoNum type="arabicParenR"/>
            </a:pPr>
            <a:r>
              <a:rPr lang="he-IL" sz="2000" dirty="0"/>
              <a:t>סיווג ב-3 בסימול 260 </a:t>
            </a:r>
            <a:endParaRPr lang="en-US" sz="2000" dirty="0"/>
          </a:p>
          <a:p>
            <a:pPr marL="742950" lvl="1" indent="-285750" algn="r" rtl="1">
              <a:buFont typeface="Arial" panose="020B0604020202020204" pitchFamily="34" charset="0"/>
              <a:buChar char="•"/>
            </a:pPr>
            <a:endParaRPr lang="he-IL" sz="2000" dirty="0"/>
          </a:p>
          <a:p>
            <a:pPr marL="285750" indent="-285750" algn="r" rtl="1">
              <a:buFont typeface="Arial" panose="020B0604020202020204" pitchFamily="34" charset="0"/>
              <a:buChar char="•"/>
            </a:pPr>
            <a:endParaRPr lang="he-IL" sz="2000" dirty="0"/>
          </a:p>
          <a:p>
            <a:pPr marL="285750" indent="-285750" algn="r" rtl="1">
              <a:buFont typeface="Arial" panose="020B0604020202020204" pitchFamily="34" charset="0"/>
              <a:buChar char="•"/>
            </a:pPr>
            <a:endParaRPr lang="he-IL" sz="2000" dirty="0"/>
          </a:p>
          <a:p>
            <a:pPr marL="285750" indent="-285750" algn="r" rtl="1">
              <a:buFont typeface="Arial" panose="020B0604020202020204" pitchFamily="34" charset="0"/>
              <a:buChar char="•"/>
            </a:pPr>
            <a:endParaRPr lang="he-IL" sz="2000" dirty="0"/>
          </a:p>
          <a:p>
            <a:pPr marL="285750" indent="-285750" algn="r" rtl="1">
              <a:buFont typeface="Arial" panose="020B0604020202020204" pitchFamily="34" charset="0"/>
              <a:buChar char="•"/>
            </a:pPr>
            <a:endParaRPr lang="he-IL" sz="2000" dirty="0"/>
          </a:p>
        </p:txBody>
      </p:sp>
      <p:pic>
        <p:nvPicPr>
          <p:cNvPr id="5" name="Picture 2">
            <a:extLst>
              <a:ext uri="{FF2B5EF4-FFF2-40B4-BE49-F238E27FC236}">
                <a16:creationId xmlns:a16="http://schemas.microsoft.com/office/drawing/2014/main" id="{FF68D2E2-CBDB-4C37-BCFF-527ADBFADA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תמונה 5">
            <a:extLst>
              <a:ext uri="{FF2B5EF4-FFF2-40B4-BE49-F238E27FC236}">
                <a16:creationId xmlns:a16="http://schemas.microsoft.com/office/drawing/2014/main" id="{B4D81300-6EEB-43E1-9BEB-02E1149221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4271476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כללי, תנאי סף</a:t>
            </a:r>
          </a:p>
        </p:txBody>
      </p:sp>
      <p:sp>
        <p:nvSpPr>
          <p:cNvPr id="2" name="תיבת טקסט 1">
            <a:extLst>
              <a:ext uri="{FF2B5EF4-FFF2-40B4-BE49-F238E27FC236}">
                <a16:creationId xmlns:a16="http://schemas.microsoft.com/office/drawing/2014/main" id="{153AF71A-55A0-4B3E-9629-BFDD0F70FD9F}"/>
              </a:ext>
            </a:extLst>
          </p:cNvPr>
          <p:cNvSpPr txBox="1"/>
          <p:nvPr/>
        </p:nvSpPr>
        <p:spPr>
          <a:xfrm>
            <a:off x="0" y="841247"/>
            <a:ext cx="9081857" cy="4419671"/>
          </a:xfrm>
          <a:prstGeom prst="rect">
            <a:avLst/>
          </a:prstGeom>
          <a:noFill/>
        </p:spPr>
        <p:txBody>
          <a:bodyPr wrap="square" rtlCol="1">
            <a:spAutoFit/>
          </a:bodyPr>
          <a:lstStyle/>
          <a:p>
            <a:pPr marL="285750" indent="-285750" algn="r" rtl="1">
              <a:buFont typeface="Arial" panose="020B0604020202020204" pitchFamily="34" charset="0"/>
              <a:buChar char="•"/>
            </a:pPr>
            <a:r>
              <a:rPr lang="he-IL" sz="2000" b="1" u="sng" dirty="0"/>
              <a:t>ניסיון מוכח: </a:t>
            </a:r>
          </a:p>
          <a:p>
            <a:pPr algn="r" rtl="1"/>
            <a:endParaRPr lang="he-IL" sz="2000" u="sng" dirty="0"/>
          </a:p>
          <a:p>
            <a:pPr algn="r" rtl="1">
              <a:lnSpc>
                <a:spcPct val="200000"/>
              </a:lnSpc>
            </a:pPr>
            <a:r>
              <a:rPr lang="he-IL" sz="2000" dirty="0"/>
              <a:t>למציע ניסיון מקצועי (בעצמו ולא באמצעות קבלני משנה) בהקמה של לפחות תחנת שאיבה לביוב אחת (1) בספיקה של לפחות 1,000 מק"ש בהיקף כספי של לפחות 15 מיליון ₪  במהלך ה-10 השנים האחרונות.</a:t>
            </a:r>
          </a:p>
          <a:p>
            <a:pPr algn="r" rtl="1"/>
            <a:endParaRPr lang="he-IL" sz="2000" dirty="0"/>
          </a:p>
          <a:p>
            <a:pPr algn="r" rtl="1"/>
            <a:endParaRPr lang="he-IL" sz="2000" dirty="0"/>
          </a:p>
          <a:p>
            <a:pPr algn="r" rtl="1"/>
            <a:endParaRPr lang="he-IL" sz="1720" dirty="0"/>
          </a:p>
          <a:p>
            <a:pPr marL="285750" indent="-285750" algn="r" rtl="1">
              <a:buFont typeface="Arial" panose="020B0604020202020204" pitchFamily="34" charset="0"/>
              <a:buChar char="•"/>
            </a:pPr>
            <a:endParaRPr lang="he-IL" sz="1600" dirty="0"/>
          </a:p>
          <a:p>
            <a:pPr marL="285750" indent="-285750" algn="r" rtl="1">
              <a:buFont typeface="Arial" panose="020B0604020202020204" pitchFamily="34" charset="0"/>
              <a:buChar char="•"/>
            </a:pPr>
            <a:endParaRPr lang="he-IL" sz="1600" dirty="0"/>
          </a:p>
          <a:p>
            <a:pPr marL="285750" indent="-285750" algn="r" rtl="1">
              <a:buFont typeface="Arial" panose="020B0604020202020204" pitchFamily="34" charset="0"/>
              <a:buChar char="•"/>
            </a:pPr>
            <a:endParaRPr lang="he-IL" sz="1600" dirty="0"/>
          </a:p>
          <a:p>
            <a:pPr marL="285750" indent="-285750" algn="r" rtl="1">
              <a:buFont typeface="Arial" panose="020B0604020202020204" pitchFamily="34" charset="0"/>
              <a:buChar char="•"/>
            </a:pPr>
            <a:endParaRPr lang="he-IL" sz="1600" dirty="0"/>
          </a:p>
        </p:txBody>
      </p:sp>
      <p:pic>
        <p:nvPicPr>
          <p:cNvPr id="5" name="Picture 2">
            <a:extLst>
              <a:ext uri="{FF2B5EF4-FFF2-40B4-BE49-F238E27FC236}">
                <a16:creationId xmlns:a16="http://schemas.microsoft.com/office/drawing/2014/main" id="{34EF65A2-399D-45A2-9278-0B56D662E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תמונה 5">
            <a:extLst>
              <a:ext uri="{FF2B5EF4-FFF2-40B4-BE49-F238E27FC236}">
                <a16:creationId xmlns:a16="http://schemas.microsoft.com/office/drawing/2014/main" id="{34599FF4-5CB2-4F2C-AB19-6CD923EC6A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673152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sz="2800" b="1" dirty="0">
              <a:solidFill>
                <a:schemeClr val="tx1"/>
              </a:solidFill>
              <a:latin typeface="+mj-lt"/>
              <a:ea typeface="+mj-ea"/>
              <a:cs typeface="+mj-cs"/>
            </a:endParaRPr>
          </a:p>
          <a:p>
            <a:pPr algn="ctr"/>
            <a:r>
              <a:rPr lang="he-IL" sz="2800" b="1" dirty="0">
                <a:solidFill>
                  <a:schemeClr val="tx1"/>
                </a:solidFill>
                <a:latin typeface="+mj-lt"/>
                <a:ea typeface="+mj-ea"/>
                <a:cs typeface="+mj-cs"/>
              </a:rPr>
              <a:t>עיקרי תכולת העבודה</a:t>
            </a:r>
          </a:p>
        </p:txBody>
      </p:sp>
      <p:sp>
        <p:nvSpPr>
          <p:cNvPr id="4" name="תיבת טקסט 3">
            <a:extLst>
              <a:ext uri="{FF2B5EF4-FFF2-40B4-BE49-F238E27FC236}">
                <a16:creationId xmlns:a16="http://schemas.microsoft.com/office/drawing/2014/main" id="{A68C50A3-8B91-49F3-A41E-1C251147B467}"/>
              </a:ext>
            </a:extLst>
          </p:cNvPr>
          <p:cNvSpPr txBox="1"/>
          <p:nvPr/>
        </p:nvSpPr>
        <p:spPr>
          <a:xfrm>
            <a:off x="0" y="761999"/>
            <a:ext cx="9081857" cy="3806235"/>
          </a:xfrm>
          <a:prstGeom prst="rect">
            <a:avLst/>
          </a:prstGeom>
          <a:noFill/>
        </p:spPr>
        <p:txBody>
          <a:bodyPr wrap="square" rtlCol="1">
            <a:spAutoFit/>
          </a:bodyPr>
          <a:lstStyle/>
          <a:p>
            <a:pPr marL="285750" indent="-285750" algn="r" rtl="1">
              <a:lnSpc>
                <a:spcPct val="107000"/>
              </a:lnSpc>
              <a:spcAft>
                <a:spcPts val="800"/>
              </a:spcAft>
              <a:buFont typeface="Arial" panose="020B0604020202020204" pitchFamily="34" charset="0"/>
              <a:buChar char="•"/>
            </a:pPr>
            <a:endParaRPr lang="he-IL" sz="1800" b="1" u="sng" dirty="0">
              <a:effectLst/>
              <a:latin typeface="Calibri" panose="020F0502020204030204" pitchFamily="34" charset="0"/>
              <a:ea typeface="Times New Roman" panose="02020603050405020304" pitchFamily="18" charset="0"/>
              <a:cs typeface="David" panose="020E0502060401010101" pitchFamily="34" charset="-79"/>
            </a:endParaRPr>
          </a:p>
          <a:p>
            <a:pPr marL="285750" indent="-285750" algn="r" rtl="1">
              <a:lnSpc>
                <a:spcPct val="107000"/>
              </a:lnSpc>
              <a:spcAft>
                <a:spcPts val="800"/>
              </a:spcAft>
              <a:buFont typeface="Arial" panose="020B0604020202020204" pitchFamily="34" charset="0"/>
              <a:buChar char="•"/>
            </a:pPr>
            <a:r>
              <a:rPr lang="he-IL" sz="2000" dirty="0"/>
              <a:t>עבודות הנדסה אזרחית-עפר, קירות </a:t>
            </a:r>
            <a:r>
              <a:rPr lang="he-IL" sz="2000" dirty="0" err="1"/>
              <a:t>סלארי</a:t>
            </a:r>
            <a:r>
              <a:rPr lang="he-IL" sz="2000" dirty="0"/>
              <a:t> ופיתוח שטח    </a:t>
            </a:r>
          </a:p>
          <a:p>
            <a:pPr marL="285750" indent="-285750" algn="r" rtl="1">
              <a:lnSpc>
                <a:spcPct val="107000"/>
              </a:lnSpc>
              <a:spcAft>
                <a:spcPts val="800"/>
              </a:spcAft>
              <a:buFont typeface="Arial" panose="020B0604020202020204" pitchFamily="34" charset="0"/>
              <a:buChar char="•"/>
            </a:pPr>
            <a:r>
              <a:rPr lang="he-IL" sz="2000" dirty="0"/>
              <a:t>עבודות בטון, בניה ואיטום </a:t>
            </a:r>
          </a:p>
          <a:p>
            <a:pPr marL="285750" indent="-285750" algn="r" rtl="1">
              <a:lnSpc>
                <a:spcPct val="107000"/>
              </a:lnSpc>
              <a:spcAft>
                <a:spcPts val="800"/>
              </a:spcAft>
              <a:buFont typeface="Arial" panose="020B0604020202020204" pitchFamily="34" charset="0"/>
              <a:buChar char="•"/>
            </a:pPr>
            <a:r>
              <a:rPr lang="he-IL" sz="2000" dirty="0"/>
              <a:t>עבודות צנרת, אביזרי צנרת ומתקני תברואה </a:t>
            </a:r>
            <a:endParaRPr lang="en-US" sz="2000" dirty="0"/>
          </a:p>
          <a:p>
            <a:pPr marL="285750" indent="-285750" algn="r" rtl="1">
              <a:lnSpc>
                <a:spcPct val="107000"/>
              </a:lnSpc>
              <a:spcAft>
                <a:spcPts val="800"/>
              </a:spcAft>
              <a:buFont typeface="Arial" panose="020B0604020202020204" pitchFamily="34" charset="0"/>
              <a:buChar char="•"/>
            </a:pPr>
            <a:r>
              <a:rPr lang="he-IL" sz="2000" dirty="0"/>
              <a:t>עבודות חשמל ובקרה</a:t>
            </a:r>
          </a:p>
          <a:p>
            <a:pPr marL="285750" indent="-285750" algn="r" rtl="1">
              <a:lnSpc>
                <a:spcPct val="107000"/>
              </a:lnSpc>
              <a:spcAft>
                <a:spcPts val="800"/>
              </a:spcAft>
              <a:buFont typeface="Arial" panose="020B0604020202020204" pitchFamily="34" charset="0"/>
              <a:buChar char="•"/>
            </a:pPr>
            <a:r>
              <a:rPr lang="he-IL" sz="2000" dirty="0"/>
              <a:t>עבודות טיח  צבע ריצוף וחיפוי </a:t>
            </a:r>
            <a:endParaRPr lang="en-US" sz="2000" dirty="0"/>
          </a:p>
          <a:p>
            <a:pPr marL="285750" indent="-285750" algn="r" rtl="1">
              <a:lnSpc>
                <a:spcPct val="107000"/>
              </a:lnSpc>
              <a:spcAft>
                <a:spcPts val="800"/>
              </a:spcAft>
              <a:buFont typeface="Arial" panose="020B0604020202020204" pitchFamily="34" charset="0"/>
              <a:buChar char="•"/>
            </a:pPr>
            <a:r>
              <a:rPr lang="he-IL" sz="2000" dirty="0"/>
              <a:t>עבודות אלומיניום</a:t>
            </a:r>
            <a:endParaRPr lang="en-US" sz="2000" dirty="0"/>
          </a:p>
          <a:p>
            <a:pPr marL="285750" indent="-285750" algn="r" rtl="1">
              <a:lnSpc>
                <a:spcPct val="107000"/>
              </a:lnSpc>
              <a:spcAft>
                <a:spcPts val="800"/>
              </a:spcAft>
              <a:buFont typeface="Arial" panose="020B0604020202020204" pitchFamily="34" charset="0"/>
              <a:buChar char="•"/>
            </a:pPr>
            <a:r>
              <a:rPr lang="he-IL" sz="2000" dirty="0"/>
              <a:t>עבודות גינון והשקיה </a:t>
            </a:r>
          </a:p>
          <a:p>
            <a:pPr algn="just" rtl="1">
              <a:lnSpc>
                <a:spcPct val="107000"/>
              </a:lnSpc>
              <a:spcAft>
                <a:spcPts val="800"/>
              </a:spcAft>
            </a:pPr>
            <a:endParaRPr lang="he-IL" b="1" u="sng" dirty="0">
              <a:cs typeface="David" panose="020E0502060401010101" pitchFamily="34" charset="-79"/>
            </a:endParaRPr>
          </a:p>
        </p:txBody>
      </p:sp>
      <p:pic>
        <p:nvPicPr>
          <p:cNvPr id="8" name="Picture 2">
            <a:extLst>
              <a:ext uri="{FF2B5EF4-FFF2-40B4-BE49-F238E27FC236}">
                <a16:creationId xmlns:a16="http://schemas.microsoft.com/office/drawing/2014/main" id="{BF29E144-2FFD-4205-B45C-E72A111AD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תמונה 8">
            <a:extLst>
              <a:ext uri="{FF2B5EF4-FFF2-40B4-BE49-F238E27FC236}">
                <a16:creationId xmlns:a16="http://schemas.microsoft.com/office/drawing/2014/main" id="{38F676C8-BFFC-4E4D-9483-F96030850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399788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כוח אדם בפרויקט</a:t>
            </a:r>
          </a:p>
          <a:p>
            <a:pPr algn="ctr"/>
            <a:endParaRPr lang="he-IL" sz="2800" b="1" dirty="0">
              <a:solidFill>
                <a:schemeClr val="tx1"/>
              </a:solidFill>
              <a:latin typeface="+mj-lt"/>
              <a:ea typeface="+mj-ea"/>
              <a:cs typeface="+mj-cs"/>
            </a:endParaRPr>
          </a:p>
          <a:p>
            <a:pPr algn="ctr"/>
            <a:endParaRPr lang="he-IL" sz="2800" b="1" dirty="0">
              <a:solidFill>
                <a:schemeClr val="tx1"/>
              </a:solidFill>
              <a:latin typeface="+mj-lt"/>
              <a:ea typeface="+mj-ea"/>
              <a:cs typeface="+mj-cs"/>
            </a:endParaRPr>
          </a:p>
        </p:txBody>
      </p:sp>
      <p:sp>
        <p:nvSpPr>
          <p:cNvPr id="4" name="תיבת טקסט 3">
            <a:extLst>
              <a:ext uri="{FF2B5EF4-FFF2-40B4-BE49-F238E27FC236}">
                <a16:creationId xmlns:a16="http://schemas.microsoft.com/office/drawing/2014/main" id="{6C818D05-179B-4925-B011-AA9B15CB5574}"/>
              </a:ext>
            </a:extLst>
          </p:cNvPr>
          <p:cNvSpPr txBox="1"/>
          <p:nvPr/>
        </p:nvSpPr>
        <p:spPr>
          <a:xfrm>
            <a:off x="0" y="776592"/>
            <a:ext cx="9134764" cy="5940088"/>
          </a:xfrm>
          <a:prstGeom prst="rect">
            <a:avLst/>
          </a:prstGeom>
          <a:noFill/>
        </p:spPr>
        <p:txBody>
          <a:bodyPr wrap="square" rtlCol="1">
            <a:spAutoFit/>
          </a:bodyPr>
          <a:lstStyle/>
          <a:p>
            <a:pPr algn="r" rtl="1">
              <a:tabLst>
                <a:tab pos="448310" algn="l"/>
                <a:tab pos="494030" algn="l"/>
                <a:tab pos="588010"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2000" b="0" i="0" dirty="0">
                <a:solidFill>
                  <a:srgbClr val="000000"/>
                </a:solidFill>
                <a:effectLst/>
                <a:latin typeface="David" panose="020E0502060401010101" pitchFamily="34" charset="-79"/>
              </a:rPr>
              <a:t>מבלי לגרוע מכלליות האמור במסמכי המכרז/חוזה ומההוראות החלות על הקבלן על פי</a:t>
            </a:r>
            <a:br>
              <a:rPr lang="he-IL" sz="2000" b="0" i="0" dirty="0">
                <a:solidFill>
                  <a:srgbClr val="000000"/>
                </a:solidFill>
                <a:effectLst/>
                <a:latin typeface="David" panose="020E0502060401010101" pitchFamily="34" charset="-79"/>
              </a:rPr>
            </a:br>
            <a:r>
              <a:rPr lang="he-IL" sz="2000" b="0" i="0" dirty="0">
                <a:solidFill>
                  <a:srgbClr val="000000"/>
                </a:solidFill>
                <a:effectLst/>
                <a:latin typeface="David" panose="020E0502060401010101" pitchFamily="34" charset="-79"/>
              </a:rPr>
              <a:t>כל דין ,ימנה הקבלן מטעמו ועל חשבונו את בעלי המקצוע הבאים:</a:t>
            </a:r>
          </a:p>
          <a:p>
            <a:pPr algn="r" rtl="1">
              <a:tabLst>
                <a:tab pos="448310" algn="l"/>
                <a:tab pos="494030" algn="l"/>
                <a:tab pos="588010"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endParaRPr lang="he-IL" sz="2000" b="0" i="0" dirty="0">
              <a:solidFill>
                <a:srgbClr val="000000"/>
              </a:solidFill>
              <a:effectLst/>
              <a:latin typeface="David" panose="020E0502060401010101" pitchFamily="34" charset="-79"/>
            </a:endParaRPr>
          </a:p>
          <a:p>
            <a:pPr marL="0" lvl="1" indent="-285750" algn="r" rtl="1">
              <a:buFont typeface="+mj-lt"/>
              <a:buAutoNum type="arabicPeriod"/>
              <a:tabLst>
                <a:tab pos="448310" algn="l"/>
                <a:tab pos="494030" algn="l"/>
                <a:tab pos="588010"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2000" b="1" dirty="0">
                <a:solidFill>
                  <a:srgbClr val="000000"/>
                </a:solidFill>
                <a:latin typeface="David" panose="020E0502060401010101" pitchFamily="34" charset="-79"/>
              </a:rPr>
              <a:t>מהנדס ביצוע </a:t>
            </a:r>
            <a:r>
              <a:rPr lang="he-IL" sz="2000" dirty="0">
                <a:solidFill>
                  <a:srgbClr val="000000"/>
                </a:solidFill>
                <a:latin typeface="David" panose="020E0502060401010101" pitchFamily="34" charset="-79"/>
              </a:rPr>
              <a:t>- הקבלן יעסיק באופן קבוע, בכל שעות היממה, לאורך כל השנה, מהנדס ביצוע. המהנדס יהיה בעל ניסיון של 10 שנים ומעלה וניסיון מוכח בניהול פרויקט דומה או זה לעבודות במכרז . בכל מקרה , יוצג לאישור המזמין . </a:t>
            </a:r>
            <a:endParaRPr lang="en-US" sz="2000" dirty="0">
              <a:solidFill>
                <a:srgbClr val="000000"/>
              </a:solidFill>
              <a:latin typeface="David" panose="020E0502060401010101" pitchFamily="34" charset="-79"/>
            </a:endParaRPr>
          </a:p>
          <a:p>
            <a:pPr marL="0" lvl="1" indent="-285750" algn="r" rtl="1">
              <a:buFont typeface="+mj-lt"/>
              <a:buAutoNum type="arabicPeriod"/>
              <a:tabLst>
                <a:tab pos="448310" algn="l"/>
                <a:tab pos="494030" algn="l"/>
                <a:tab pos="588010"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2000" b="1" dirty="0">
                <a:solidFill>
                  <a:srgbClr val="000000"/>
                </a:solidFill>
                <a:latin typeface="David" panose="020E0502060401010101" pitchFamily="34" charset="-79"/>
              </a:rPr>
              <a:t>מנהל עבודה </a:t>
            </a:r>
            <a:r>
              <a:rPr lang="he-IL" sz="2000" dirty="0">
                <a:solidFill>
                  <a:srgbClr val="000000"/>
                </a:solidFill>
                <a:latin typeface="David" panose="020E0502060401010101" pitchFamily="34" charset="-79"/>
              </a:rPr>
              <a:t>- הקבלן יעסיק באופן קבוע, בכל שעות היממה, לאורך כל השנה מנהל עבודה מוסמך על ידי משרד הכלכלה עם ניסיון מוכח של 10 שנים ומעלה  , אשר ינהל את העבודות שמבוצעות על ידי הקבלן עבור החברה ויהיה בקשר מתמיד עם מרכז השליטה, מנהל הפרויקט והגורמים המוסמכים בחברה, לצורך תאום וקבלת הודעות.  כמו כן, יהיה אחראי מנהל העבודה על כל סדרי הבטיחות הנדרשים לביצוע העבודות. בכל מקרה , יוצג לאישור המזמין . </a:t>
            </a:r>
            <a:endParaRPr lang="en-US" sz="2000" dirty="0">
              <a:solidFill>
                <a:srgbClr val="000000"/>
              </a:solidFill>
              <a:latin typeface="David" panose="020E0502060401010101" pitchFamily="34" charset="-79"/>
            </a:endParaRPr>
          </a:p>
          <a:p>
            <a:pPr marL="0" lvl="1" indent="-285750" algn="r" rtl="1">
              <a:buFont typeface="+mj-lt"/>
              <a:buAutoNum type="arabicPeriod"/>
              <a:tabLst>
                <a:tab pos="448310" algn="l"/>
                <a:tab pos="494030" algn="l"/>
                <a:tab pos="588010"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2000" b="1" dirty="0">
                <a:solidFill>
                  <a:srgbClr val="000000"/>
                </a:solidFill>
                <a:latin typeface="David" panose="020E0502060401010101" pitchFamily="34" charset="-79"/>
              </a:rPr>
              <a:t>יועץ/ממונה בטיחות </a:t>
            </a:r>
            <a:r>
              <a:rPr lang="he-IL" sz="2000" dirty="0">
                <a:solidFill>
                  <a:srgbClr val="000000"/>
                </a:solidFill>
                <a:latin typeface="David" panose="020E0502060401010101" pitchFamily="34" charset="-79"/>
              </a:rPr>
              <a:t>- הקבלן יעסיק בכל תקופת ההתקשרות על חשבונו יועץ בטיחות שיהיה אחראי על הכנת מסמך בטיחות המסדיר את כללי הבטיחות הנדרשים לביצוע כלל עבודות הקבלן. יועץ הבטיחות יבקר באתרי ביצוע העבודות לפחות אחת לשבוע, יבדוק את סידורי הבטיחות של הקבלן, ויוציא דו"ח בטיחות, הכולל הנחיות לביצוע לקבלן בכל היבטי הבטיחות בעבודה כולל סקר ניהול סיכונים בתחילת העבודה ותדריך בטיחות מדי שבוע.  </a:t>
            </a:r>
            <a:br>
              <a:rPr lang="he-IL" sz="2000" b="0" i="0" dirty="0">
                <a:solidFill>
                  <a:srgbClr val="000000"/>
                </a:solidFill>
                <a:effectLst/>
                <a:latin typeface="David" panose="020E0502060401010101" pitchFamily="34" charset="-79"/>
              </a:rPr>
            </a:br>
            <a:br>
              <a:rPr lang="he-IL" sz="2000" dirty="0"/>
            </a:br>
            <a:endParaRPr lang="he-IL" sz="2000" b="1" dirty="0"/>
          </a:p>
        </p:txBody>
      </p:sp>
      <p:pic>
        <p:nvPicPr>
          <p:cNvPr id="5" name="Picture 2">
            <a:extLst>
              <a:ext uri="{FF2B5EF4-FFF2-40B4-BE49-F238E27FC236}">
                <a16:creationId xmlns:a16="http://schemas.microsoft.com/office/drawing/2014/main" id="{677BCD4A-023A-4BB0-8C8C-8967BC317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תמונה 6">
            <a:extLst>
              <a:ext uri="{FF2B5EF4-FFF2-40B4-BE49-F238E27FC236}">
                <a16:creationId xmlns:a16="http://schemas.microsoft.com/office/drawing/2014/main" id="{835E2447-DB9C-46B5-B360-A2E21FB10F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199881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כוח אדם בפרויקט</a:t>
            </a:r>
          </a:p>
          <a:p>
            <a:pPr algn="ctr"/>
            <a:endParaRPr lang="he-IL" sz="2800" b="1" dirty="0">
              <a:solidFill>
                <a:schemeClr val="tx1"/>
              </a:solidFill>
              <a:latin typeface="+mj-lt"/>
              <a:ea typeface="+mj-ea"/>
              <a:cs typeface="+mj-cs"/>
            </a:endParaRPr>
          </a:p>
          <a:p>
            <a:pPr algn="ctr"/>
            <a:endParaRPr lang="he-IL" sz="2800" b="1" dirty="0">
              <a:solidFill>
                <a:schemeClr val="tx1"/>
              </a:solidFill>
              <a:latin typeface="+mj-lt"/>
              <a:ea typeface="+mj-ea"/>
              <a:cs typeface="+mj-cs"/>
            </a:endParaRPr>
          </a:p>
        </p:txBody>
      </p:sp>
      <p:sp>
        <p:nvSpPr>
          <p:cNvPr id="4" name="תיבת טקסט 3">
            <a:extLst>
              <a:ext uri="{FF2B5EF4-FFF2-40B4-BE49-F238E27FC236}">
                <a16:creationId xmlns:a16="http://schemas.microsoft.com/office/drawing/2014/main" id="{6C818D05-179B-4925-B011-AA9B15CB5574}"/>
              </a:ext>
            </a:extLst>
          </p:cNvPr>
          <p:cNvSpPr txBox="1"/>
          <p:nvPr/>
        </p:nvSpPr>
        <p:spPr>
          <a:xfrm>
            <a:off x="0" y="841247"/>
            <a:ext cx="9134764" cy="1938992"/>
          </a:xfrm>
          <a:prstGeom prst="rect">
            <a:avLst/>
          </a:prstGeom>
          <a:noFill/>
        </p:spPr>
        <p:txBody>
          <a:bodyPr wrap="square" rtlCol="1">
            <a:spAutoFit/>
          </a:bodyPr>
          <a:lstStyle/>
          <a:p>
            <a:pPr lvl="0" algn="just" rtl="1">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2000" b="1" i="0" dirty="0">
                <a:solidFill>
                  <a:srgbClr val="000000"/>
                </a:solidFill>
                <a:effectLst/>
                <a:latin typeface="David-Bold"/>
              </a:rPr>
              <a:t>4. מנהל בקרת איכות </a:t>
            </a:r>
            <a:r>
              <a:rPr lang="he-IL" sz="2000" b="0" i="0" dirty="0">
                <a:solidFill>
                  <a:srgbClr val="000000"/>
                </a:solidFill>
                <a:effectLst/>
                <a:latin typeface="David" panose="020E0502060401010101" pitchFamily="34" charset="-79"/>
              </a:rPr>
              <a:t>- </a:t>
            </a:r>
            <a:r>
              <a:rPr lang="he-IL" sz="2000" dirty="0">
                <a:solidFill>
                  <a:srgbClr val="000000"/>
                </a:solidFill>
                <a:latin typeface="David" panose="020E0502060401010101" pitchFamily="34" charset="-79"/>
              </a:rPr>
              <a:t>כחלק מהליך עבודתו של קבלן בפרויקט, עליו למנות מנהל בקרת</a:t>
            </a:r>
          </a:p>
          <a:p>
            <a:pPr lvl="0" algn="just" rtl="1">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2000" dirty="0">
                <a:solidFill>
                  <a:srgbClr val="000000"/>
                </a:solidFill>
                <a:latin typeface="David" panose="020E0502060401010101" pitchFamily="34" charset="-79"/>
              </a:rPr>
              <a:t>    איכות (</a:t>
            </a:r>
            <a:r>
              <a:rPr lang="he-IL" sz="2000" dirty="0" err="1">
                <a:solidFill>
                  <a:srgbClr val="000000"/>
                </a:solidFill>
                <a:latin typeface="David" panose="020E0502060401010101" pitchFamily="34" charset="-79"/>
              </a:rPr>
              <a:t>מב"א</a:t>
            </a:r>
            <a:r>
              <a:rPr lang="he-IL" sz="2000" dirty="0">
                <a:solidFill>
                  <a:srgbClr val="000000"/>
                </a:solidFill>
                <a:latin typeface="David" panose="020E0502060401010101" pitchFamily="34" charset="-79"/>
              </a:rPr>
              <a:t>) אשר יהיה אחראי מטעמו על איכות ביצוע העבודות, איכות החומרים,</a:t>
            </a:r>
          </a:p>
          <a:p>
            <a:pPr lvl="0" algn="just" rtl="1">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2000" dirty="0">
                <a:solidFill>
                  <a:srgbClr val="000000"/>
                </a:solidFill>
                <a:latin typeface="David" panose="020E0502060401010101" pitchFamily="34" charset="-79"/>
              </a:rPr>
              <a:t>    הציוד המסופק לפרויקט, עמידה בדרישות החוזה, עמידה בדרישות המפרטים הטכניים</a:t>
            </a:r>
          </a:p>
          <a:p>
            <a:pPr lvl="0" algn="just" rtl="1">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2000" dirty="0">
                <a:solidFill>
                  <a:srgbClr val="000000"/>
                </a:solidFill>
                <a:latin typeface="David" panose="020E0502060401010101" pitchFamily="34" charset="-79"/>
              </a:rPr>
              <a:t>    והתקנים הרלוונטיים לעבודות הפרויקט. מנהל בקרת איכות יהיה מהנדס אזרחי רשום</a:t>
            </a:r>
          </a:p>
          <a:p>
            <a:pPr lvl="0" algn="just" rtl="1">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2000" dirty="0">
                <a:solidFill>
                  <a:srgbClr val="000000"/>
                </a:solidFill>
                <a:latin typeface="David" panose="020E0502060401010101" pitchFamily="34" charset="-79"/>
              </a:rPr>
              <a:t>    בפנקס המהנדסים והאדריכלים ובעל ניסיון של לפחות 5 שנים מתוכם 3 שנים לפחות</a:t>
            </a:r>
          </a:p>
          <a:p>
            <a:pPr lvl="0" algn="just" rtl="1">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2000" dirty="0">
                <a:solidFill>
                  <a:srgbClr val="000000"/>
                </a:solidFill>
                <a:latin typeface="David" panose="020E0502060401010101" pitchFamily="34" charset="-79"/>
              </a:rPr>
              <a:t>    בתפקיד מנהל בקרת איכות.</a:t>
            </a:r>
            <a:endParaRPr lang="en-US" sz="2000" dirty="0">
              <a:solidFill>
                <a:srgbClr val="000000"/>
              </a:solidFill>
              <a:latin typeface="David" panose="020E0502060401010101" pitchFamily="34" charset="-79"/>
            </a:endParaRPr>
          </a:p>
        </p:txBody>
      </p:sp>
      <p:pic>
        <p:nvPicPr>
          <p:cNvPr id="6" name="Picture 2">
            <a:extLst>
              <a:ext uri="{FF2B5EF4-FFF2-40B4-BE49-F238E27FC236}">
                <a16:creationId xmlns:a16="http://schemas.microsoft.com/office/drawing/2014/main" id="{932AF38E-D2E9-4121-965B-179964B5CF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תמונה 6">
            <a:extLst>
              <a:ext uri="{FF2B5EF4-FFF2-40B4-BE49-F238E27FC236}">
                <a16:creationId xmlns:a16="http://schemas.microsoft.com/office/drawing/2014/main" id="{C73A4892-F352-4343-B879-51A5D04E1D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3951791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endParaRPr lang="he-IL" sz="2800" b="1" dirty="0">
              <a:solidFill>
                <a:schemeClr val="tx1"/>
              </a:solidFill>
              <a:latin typeface="+mj-lt"/>
              <a:ea typeface="+mj-ea"/>
              <a:cs typeface="+mj-cs"/>
            </a:endParaRPr>
          </a:p>
          <a:p>
            <a:pPr algn="ctr"/>
            <a:r>
              <a:rPr lang="he-IL" sz="2800" b="1" dirty="0">
                <a:solidFill>
                  <a:schemeClr val="tx1"/>
                </a:solidFill>
                <a:latin typeface="+mj-lt"/>
                <a:ea typeface="+mj-ea"/>
                <a:cs typeface="+mj-cs"/>
              </a:rPr>
              <a:t>דגשים לביצוע</a:t>
            </a:r>
          </a:p>
          <a:p>
            <a:pPr algn="ctr"/>
            <a:endParaRPr lang="he-IL" sz="2800" b="1" dirty="0">
              <a:solidFill>
                <a:schemeClr val="tx1"/>
              </a:solidFill>
              <a:latin typeface="+mj-lt"/>
              <a:ea typeface="+mj-ea"/>
              <a:cs typeface="+mj-cs"/>
            </a:endParaRPr>
          </a:p>
          <a:p>
            <a:pPr algn="ctr"/>
            <a:endParaRPr lang="he-IL" sz="2800" b="1" dirty="0">
              <a:solidFill>
                <a:schemeClr val="tx1"/>
              </a:solidFill>
              <a:latin typeface="+mj-lt"/>
              <a:ea typeface="+mj-ea"/>
              <a:cs typeface="+mj-cs"/>
            </a:endParaRPr>
          </a:p>
        </p:txBody>
      </p:sp>
      <p:sp>
        <p:nvSpPr>
          <p:cNvPr id="4" name="תיבת טקסט 3">
            <a:extLst>
              <a:ext uri="{FF2B5EF4-FFF2-40B4-BE49-F238E27FC236}">
                <a16:creationId xmlns:a16="http://schemas.microsoft.com/office/drawing/2014/main" id="{E1463810-BC8E-4C0D-B8BB-71C8820D8E92}"/>
              </a:ext>
            </a:extLst>
          </p:cNvPr>
          <p:cNvSpPr txBox="1"/>
          <p:nvPr/>
        </p:nvSpPr>
        <p:spPr>
          <a:xfrm>
            <a:off x="0" y="841247"/>
            <a:ext cx="9190182" cy="5478423"/>
          </a:xfrm>
          <a:prstGeom prst="rect">
            <a:avLst/>
          </a:prstGeom>
          <a:noFill/>
        </p:spPr>
        <p:txBody>
          <a:bodyPr wrap="square">
            <a:spAutoFit/>
          </a:bodyPr>
          <a:lstStyle/>
          <a:p>
            <a:pPr marL="457200" indent="-457200" algn="r" rtl="1">
              <a:buFont typeface="Arial" panose="020B0604020202020204" pitchFamily="34" charset="0"/>
              <a:buChar char="•"/>
            </a:pPr>
            <a:endParaRPr lang="he-IL" sz="2000" dirty="0"/>
          </a:p>
          <a:p>
            <a:pPr marL="457200" indent="-457200" algn="r" rtl="1">
              <a:buFont typeface="Arial" panose="020B0604020202020204" pitchFamily="34" charset="0"/>
              <a:buChar char="•"/>
            </a:pPr>
            <a:endParaRPr lang="he-IL" sz="2000" b="1" u="sng" dirty="0"/>
          </a:p>
          <a:p>
            <a:pPr marL="457200" indent="-457200" algn="r" rtl="1">
              <a:lnSpc>
                <a:spcPct val="150000"/>
              </a:lnSpc>
              <a:buFont typeface="Arial" panose="020B0604020202020204" pitchFamily="34" charset="0"/>
              <a:buChar char="•"/>
            </a:pPr>
            <a:r>
              <a:rPr lang="he-IL" sz="2000" dirty="0"/>
              <a:t>אישור ציוד- יש להגיש ציוד לאישור במעמד הגשת ההצעה והסדרת ההתקשרות עם המציע הזוכה </a:t>
            </a:r>
          </a:p>
          <a:p>
            <a:pPr marL="457200" indent="-457200" algn="r" rtl="1">
              <a:lnSpc>
                <a:spcPct val="150000"/>
              </a:lnSpc>
              <a:buFont typeface="Arial" panose="020B0604020202020204" pitchFamily="34" charset="0"/>
              <a:buChar char="•"/>
            </a:pPr>
            <a:r>
              <a:rPr lang="he-IL" sz="2000" dirty="0"/>
              <a:t>התאמת תוכניות- יש לוודא התאמת בין התכוניות בדיסציפלינות השונות </a:t>
            </a:r>
          </a:p>
          <a:p>
            <a:pPr marL="457200" indent="-457200" algn="r" rtl="1">
              <a:lnSpc>
                <a:spcPct val="150000"/>
              </a:lnSpc>
              <a:buFont typeface="Arial" panose="020B0604020202020204" pitchFamily="34" charset="0"/>
              <a:buChar char="•"/>
            </a:pPr>
            <a:r>
              <a:rPr lang="he-IL" sz="2000" dirty="0"/>
              <a:t>קבלני משנה -יש להגיש קבלני משנה לאישור בהליך מסודר </a:t>
            </a:r>
          </a:p>
          <a:p>
            <a:pPr marL="457200" indent="-457200" algn="r" rtl="1">
              <a:lnSpc>
                <a:spcPct val="150000"/>
              </a:lnSpc>
              <a:buFont typeface="Arial" panose="020B0604020202020204" pitchFamily="34" charset="0"/>
              <a:buChar char="•"/>
            </a:pPr>
            <a:r>
              <a:rPr lang="he-IL" sz="2000" dirty="0"/>
              <a:t>תמחור הציוד- יש לתמחר את הציוד לפי הגדרות המפרט וכתב הכמויות</a:t>
            </a:r>
          </a:p>
          <a:p>
            <a:pPr marL="457200" indent="-457200" algn="r" rtl="1">
              <a:lnSpc>
                <a:spcPct val="150000"/>
              </a:lnSpc>
              <a:buFont typeface="Arial" panose="020B0604020202020204" pitchFamily="34" charset="0"/>
              <a:buChar char="•"/>
            </a:pPr>
            <a:r>
              <a:rPr lang="he-IL" sz="2000" dirty="0"/>
              <a:t>בטיחות באתר </a:t>
            </a:r>
          </a:p>
          <a:p>
            <a:pPr marL="457200" indent="-457200" algn="r" rtl="1">
              <a:lnSpc>
                <a:spcPct val="150000"/>
              </a:lnSpc>
              <a:buFont typeface="Arial" panose="020B0604020202020204" pitchFamily="34" charset="0"/>
              <a:buChar char="•"/>
            </a:pPr>
            <a:r>
              <a:rPr lang="he-IL" sz="2000" dirty="0"/>
              <a:t>בקרת איכות-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2000" dirty="0"/>
              <a:t>הפרויקט יוצא במתכונת של בקרת איכות עצמית של הקבלן</a:t>
            </a:r>
          </a:p>
          <a:p>
            <a:pPr marL="457200" indent="-457200" algn="r" rtl="1">
              <a:lnSpc>
                <a:spcPct val="150000"/>
              </a:lnSpc>
              <a:buFont typeface="Arial" panose="020B0604020202020204" pitchFamily="34" charset="0"/>
              <a:buChar char="•"/>
            </a:pPr>
            <a:r>
              <a:rPr lang="he-IL" sz="2000" dirty="0"/>
              <a:t>היתרים (היתר בניה והיתרי חפירה)</a:t>
            </a:r>
          </a:p>
          <a:p>
            <a:pPr marL="457200" indent="-457200" algn="r" rtl="1">
              <a:lnSpc>
                <a:spcPct val="150000"/>
              </a:lnSpc>
              <a:buFont typeface="Arial" panose="020B0604020202020204" pitchFamily="34" charset="0"/>
              <a:buChar char="•"/>
            </a:pPr>
            <a:r>
              <a:rPr lang="he-IL" sz="2000" dirty="0"/>
              <a:t>תיאום עם גורמים אחרים</a:t>
            </a:r>
          </a:p>
          <a:p>
            <a:pPr algn="r" rtl="1"/>
            <a:endParaRPr lang="he-IL" sz="2000" dirty="0"/>
          </a:p>
          <a:p>
            <a:pPr algn="r" rtl="1"/>
            <a:endParaRPr lang="he-IL" sz="2000" dirty="0"/>
          </a:p>
        </p:txBody>
      </p:sp>
      <p:pic>
        <p:nvPicPr>
          <p:cNvPr id="6" name="Picture 2">
            <a:extLst>
              <a:ext uri="{FF2B5EF4-FFF2-40B4-BE49-F238E27FC236}">
                <a16:creationId xmlns:a16="http://schemas.microsoft.com/office/drawing/2014/main" id="{84E9400C-694E-4998-90EC-00FB3810C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תמונה 6">
            <a:extLst>
              <a:ext uri="{FF2B5EF4-FFF2-40B4-BE49-F238E27FC236}">
                <a16:creationId xmlns:a16="http://schemas.microsoft.com/office/drawing/2014/main" id="{A44BE661-569B-4C0B-AB36-FC1E2F0CB9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Tree>
    <p:extLst>
      <p:ext uri="{BB962C8B-B14F-4D97-AF65-F5344CB8AC3E}">
        <p14:creationId xmlns:p14="http://schemas.microsoft.com/office/powerpoint/2010/main" val="473512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BEE8A027-69C4-40B7-80C5-377839CFA2B1}"/>
              </a:ext>
            </a:extLst>
          </p:cNvPr>
          <p:cNvSpPr>
            <a:spLocks noGrp="1"/>
          </p:cNvSpPr>
          <p:nvPr>
            <p:ph type="subTitle" idx="1"/>
          </p:nvPr>
        </p:nvSpPr>
        <p:spPr>
          <a:xfrm>
            <a:off x="9428084" y="841247"/>
            <a:ext cx="2614563" cy="4875971"/>
          </a:xfrm>
        </p:spPr>
        <p:txBody>
          <a:bodyPr>
            <a:normAutofit/>
          </a:bodyPr>
          <a:lstStyle/>
          <a:p>
            <a:pPr algn="ctr"/>
            <a:endParaRPr lang="he-IL" dirty="0">
              <a:solidFill>
                <a:schemeClr val="tx1"/>
              </a:solidFill>
            </a:endParaRPr>
          </a:p>
          <a:p>
            <a:pPr algn="ctr"/>
            <a:r>
              <a:rPr lang="he-IL" sz="2800" b="1" dirty="0">
                <a:solidFill>
                  <a:schemeClr val="tx1"/>
                </a:solidFill>
                <a:latin typeface="+mj-lt"/>
                <a:ea typeface="+mj-ea"/>
                <a:cs typeface="+mj-cs"/>
              </a:rPr>
              <a:t>דגשים לביצוע</a:t>
            </a:r>
          </a:p>
          <a:p>
            <a:pPr algn="ctr"/>
            <a:endParaRPr lang="he-IL" sz="2800" b="1" dirty="0">
              <a:solidFill>
                <a:schemeClr val="tx1"/>
              </a:solidFill>
              <a:latin typeface="+mj-lt"/>
              <a:ea typeface="+mj-ea"/>
              <a:cs typeface="+mj-cs"/>
            </a:endParaRPr>
          </a:p>
          <a:p>
            <a:pPr algn="ctr"/>
            <a:endParaRPr lang="he-IL" sz="2800" b="1" dirty="0">
              <a:solidFill>
                <a:schemeClr val="tx1"/>
              </a:solidFill>
              <a:latin typeface="+mj-lt"/>
              <a:ea typeface="+mj-ea"/>
              <a:cs typeface="+mj-cs"/>
            </a:endParaRPr>
          </a:p>
        </p:txBody>
      </p:sp>
      <p:pic>
        <p:nvPicPr>
          <p:cNvPr id="6" name="Picture 2">
            <a:extLst>
              <a:ext uri="{FF2B5EF4-FFF2-40B4-BE49-F238E27FC236}">
                <a16:creationId xmlns:a16="http://schemas.microsoft.com/office/drawing/2014/main" id="{A2FE20DC-520C-4A38-8025-694B4CB66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תמונה 6">
            <a:extLst>
              <a:ext uri="{FF2B5EF4-FFF2-40B4-BE49-F238E27FC236}">
                <a16:creationId xmlns:a16="http://schemas.microsoft.com/office/drawing/2014/main" id="{B23C8737-4B8F-42EE-A9D7-C46BB3A749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
        <p:nvSpPr>
          <p:cNvPr id="8" name="תיבת טקסט 7">
            <a:extLst>
              <a:ext uri="{FF2B5EF4-FFF2-40B4-BE49-F238E27FC236}">
                <a16:creationId xmlns:a16="http://schemas.microsoft.com/office/drawing/2014/main" id="{8FCA5074-DA73-4C5E-B073-E7DC1EC83C20}"/>
              </a:ext>
            </a:extLst>
          </p:cNvPr>
          <p:cNvSpPr txBox="1"/>
          <p:nvPr/>
        </p:nvSpPr>
        <p:spPr>
          <a:xfrm>
            <a:off x="667820" y="1052918"/>
            <a:ext cx="7893121" cy="2400657"/>
          </a:xfrm>
          <a:prstGeom prst="rect">
            <a:avLst/>
          </a:prstGeom>
          <a:noFill/>
        </p:spPr>
        <p:txBody>
          <a:bodyPr wrap="square">
            <a:spAutoFit/>
          </a:bodyPr>
          <a:lstStyle/>
          <a:p>
            <a:pPr marL="342900" indent="-342900" algn="r" rtl="1">
              <a:lnSpc>
                <a:spcPct val="150000"/>
              </a:lnSpc>
              <a:buFont typeface="Arial" panose="020B0604020202020204" pitchFamily="34" charset="0"/>
              <a:buChar char="•"/>
            </a:pPr>
            <a:r>
              <a:rPr lang="he-IL" sz="2000" dirty="0"/>
              <a:t>גידור:</a:t>
            </a:r>
          </a:p>
          <a:p>
            <a:pPr marL="0" lvl="1" algn="r" rtl="1"/>
            <a:r>
              <a:rPr lang="he-IL" sz="2000" dirty="0"/>
              <a:t>     על הקבלן להקים גדר </a:t>
            </a:r>
            <a:r>
              <a:rPr lang="he-IL" sz="2000" dirty="0" err="1"/>
              <a:t>איסכורית</a:t>
            </a:r>
            <a:r>
              <a:rPr lang="he-IL" sz="2000" dirty="0"/>
              <a:t> בגובה 2 מ' להפרדת שטח העבודה</a:t>
            </a:r>
          </a:p>
          <a:p>
            <a:pPr marL="0" lvl="1" algn="r" rtl="1"/>
            <a:r>
              <a:rPr lang="he-IL" sz="2000" dirty="0"/>
              <a:t>     מחצרות בתים, מדרכות ועסקים. על הקבלן לגדר את שטחי הציבור בגדר</a:t>
            </a:r>
          </a:p>
          <a:p>
            <a:pPr marL="0" lvl="1" algn="r" rtl="1"/>
            <a:r>
              <a:rPr lang="he-IL" sz="2000" dirty="0"/>
              <a:t>     </a:t>
            </a:r>
            <a:r>
              <a:rPr lang="he-IL" sz="2000" dirty="0" err="1"/>
              <a:t>איסכורית</a:t>
            </a:r>
            <a:r>
              <a:rPr lang="he-IL" sz="2000" dirty="0"/>
              <a:t>. ישנם שטחים נרחבים שגודרו בשלב א' של הפרויקט, על הקבלן</a:t>
            </a:r>
          </a:p>
          <a:p>
            <a:pPr marL="0" lvl="1" algn="r" rtl="1"/>
            <a:r>
              <a:rPr lang="he-IL" sz="2000" dirty="0"/>
              <a:t>     הזוכה לדאוג לתחזוקת גדר זו לכל אורך תקופת הביצוע. הקבלן יגדר את</a:t>
            </a:r>
          </a:p>
          <a:p>
            <a:pPr marL="0" lvl="1" algn="r" rtl="1"/>
            <a:r>
              <a:rPr lang="he-IL" sz="2000" dirty="0"/>
              <a:t>     תחום אזור העבודה, לרבות שטחי התארגנות בהם הוא מניח ציוד, חומרי</a:t>
            </a:r>
          </a:p>
          <a:p>
            <a:pPr marL="0" lvl="1" algn="r" rtl="1"/>
            <a:r>
              <a:rPr lang="he-IL" sz="2000" dirty="0"/>
              <a:t>     בניה ופסולת. </a:t>
            </a:r>
          </a:p>
        </p:txBody>
      </p:sp>
    </p:spTree>
    <p:extLst>
      <p:ext uri="{BB962C8B-B14F-4D97-AF65-F5344CB8AC3E}">
        <p14:creationId xmlns:p14="http://schemas.microsoft.com/office/powerpoint/2010/main" val="2845395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E1463810-BC8E-4C0D-B8BB-71C8820D8E92}"/>
              </a:ext>
            </a:extLst>
          </p:cNvPr>
          <p:cNvSpPr txBox="1"/>
          <p:nvPr/>
        </p:nvSpPr>
        <p:spPr>
          <a:xfrm>
            <a:off x="0" y="665018"/>
            <a:ext cx="9190182" cy="420756"/>
          </a:xfrm>
          <a:prstGeom prst="rect">
            <a:avLst/>
          </a:prstGeom>
          <a:noFill/>
        </p:spPr>
        <p:txBody>
          <a:bodyPr wrap="square">
            <a:spAutoFit/>
          </a:bodyPr>
          <a:lstStyle/>
          <a:p>
            <a:pPr marL="285750" indent="-342900" algn="r" rtl="1">
              <a:lnSpc>
                <a:spcPct val="150000"/>
              </a:lnSpc>
              <a:buFont typeface="Arial" panose="020B0604020202020204" pitchFamily="34" charset="0"/>
              <a:buChar char="•"/>
            </a:pPr>
            <a:endParaRPr lang="he-IL" sz="1600" dirty="0"/>
          </a:p>
        </p:txBody>
      </p:sp>
      <p:sp>
        <p:nvSpPr>
          <p:cNvPr id="5" name="תיבת טקסט 4">
            <a:extLst>
              <a:ext uri="{FF2B5EF4-FFF2-40B4-BE49-F238E27FC236}">
                <a16:creationId xmlns:a16="http://schemas.microsoft.com/office/drawing/2014/main" id="{1D9AC0E1-78ED-46ED-9AC1-27E05BA547D9}"/>
              </a:ext>
            </a:extLst>
          </p:cNvPr>
          <p:cNvSpPr txBox="1"/>
          <p:nvPr/>
        </p:nvSpPr>
        <p:spPr>
          <a:xfrm>
            <a:off x="-2186370" y="1575968"/>
            <a:ext cx="9145621" cy="2123658"/>
          </a:xfrm>
          <a:prstGeom prst="rect">
            <a:avLst/>
          </a:prstGeom>
          <a:noFill/>
        </p:spPr>
        <p:txBody>
          <a:bodyPr wrap="square">
            <a:spAutoFit/>
          </a:bodyPr>
          <a:lstStyle/>
          <a:p>
            <a:pPr algn="r" rtl="1">
              <a:lnSpc>
                <a:spcPct val="150000"/>
              </a:lnSpc>
            </a:pPr>
            <a:r>
              <a:rPr lang="he-IL" sz="9600" b="1" u="sng" dirty="0">
                <a:latin typeface="Calibri" panose="020F0502020204030204" pitchFamily="34" charset="0"/>
                <a:cs typeface="David" panose="020E0502060401010101" pitchFamily="34" charset="-79"/>
              </a:rPr>
              <a:t>בהצלחה!</a:t>
            </a:r>
            <a:endParaRPr lang="he-IL" sz="9600" dirty="0">
              <a:latin typeface="Calibri" panose="020F0502020204030204" pitchFamily="34" charset="0"/>
              <a:ea typeface="Calibri" panose="020F0502020204030204" pitchFamily="34" charset="0"/>
              <a:cs typeface="David" panose="020E0502060401010101" pitchFamily="34" charset="-79"/>
            </a:endParaRPr>
          </a:p>
        </p:txBody>
      </p:sp>
      <p:pic>
        <p:nvPicPr>
          <p:cNvPr id="7" name="Picture 2">
            <a:extLst>
              <a:ext uri="{FF2B5EF4-FFF2-40B4-BE49-F238E27FC236}">
                <a16:creationId xmlns:a16="http://schemas.microsoft.com/office/drawing/2014/main" id="{6EE7679F-DC60-47CD-A411-72B02E52D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8862" y="6135085"/>
            <a:ext cx="2407595" cy="6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תמונה 7">
            <a:extLst>
              <a:ext uri="{FF2B5EF4-FFF2-40B4-BE49-F238E27FC236}">
                <a16:creationId xmlns:a16="http://schemas.microsoft.com/office/drawing/2014/main" id="{5235A879-F2BA-4EF3-B15B-775EE2A26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28" y="6051479"/>
            <a:ext cx="2014868" cy="800391"/>
          </a:xfrm>
          <a:prstGeom prst="rect">
            <a:avLst/>
          </a:prstGeom>
        </p:spPr>
      </p:pic>
      <p:sp>
        <p:nvSpPr>
          <p:cNvPr id="9" name="כותרת משנה 8">
            <a:extLst>
              <a:ext uri="{FF2B5EF4-FFF2-40B4-BE49-F238E27FC236}">
                <a16:creationId xmlns:a16="http://schemas.microsoft.com/office/drawing/2014/main" id="{938756E2-9653-4CC9-8E28-E7781838853C}"/>
              </a:ext>
            </a:extLst>
          </p:cNvPr>
          <p:cNvSpPr>
            <a:spLocks noGrp="1"/>
          </p:cNvSpPr>
          <p:nvPr>
            <p:ph type="subTitle" idx="1"/>
          </p:nvPr>
        </p:nvSpPr>
        <p:spPr/>
        <p:txBody>
          <a:bodyPr/>
          <a:lstStyle/>
          <a:p>
            <a:endParaRPr lang="he-IL"/>
          </a:p>
        </p:txBody>
      </p:sp>
      <p:sp>
        <p:nvSpPr>
          <p:cNvPr id="10" name="כותרת משנה 2">
            <a:extLst>
              <a:ext uri="{FF2B5EF4-FFF2-40B4-BE49-F238E27FC236}">
                <a16:creationId xmlns:a16="http://schemas.microsoft.com/office/drawing/2014/main" id="{F013EEB2-A28F-4527-8592-A4612ACD3321}"/>
              </a:ext>
            </a:extLst>
          </p:cNvPr>
          <p:cNvSpPr txBox="1">
            <a:spLocks/>
          </p:cNvSpPr>
          <p:nvPr/>
        </p:nvSpPr>
        <p:spPr>
          <a:xfrm>
            <a:off x="9267290" y="841247"/>
            <a:ext cx="2775358" cy="4875971"/>
          </a:xfrm>
          <a:prstGeom prst="rect">
            <a:avLst/>
          </a:prstGeom>
        </p:spPr>
        <p:txBody>
          <a:bodyPr vert="horz" lIns="91440" tIns="45720" rIns="91440" bIns="45720" rtlCol="0" anchor="t">
            <a:normAutofit/>
          </a:bodyPr>
          <a:lstStyle>
            <a:lvl1pPr marL="0" indent="0" algn="l" defTabSz="914400" rtl="1"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1"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1"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1"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1"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1"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1"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1"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1"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he-IL">
              <a:solidFill>
                <a:schemeClr val="tx1"/>
              </a:solidFill>
            </a:endParaRPr>
          </a:p>
          <a:p>
            <a:pPr algn="ctr"/>
            <a:r>
              <a:rPr lang="he-IL" sz="2800" b="1">
                <a:solidFill>
                  <a:schemeClr val="tx1"/>
                </a:solidFill>
                <a:latin typeface="+mj-lt"/>
                <a:ea typeface="+mj-ea"/>
                <a:cs typeface="+mj-cs"/>
              </a:rPr>
              <a:t>מכרז פומבי מס'</a:t>
            </a:r>
          </a:p>
          <a:p>
            <a:pPr algn="ctr"/>
            <a:r>
              <a:rPr lang="he-IL" sz="2800" b="1">
                <a:solidFill>
                  <a:schemeClr val="tx1"/>
                </a:solidFill>
                <a:latin typeface="+mj-lt"/>
                <a:ea typeface="+mj-ea"/>
                <a:cs typeface="+mj-cs"/>
              </a:rPr>
              <a:t>370/22 להקמת</a:t>
            </a:r>
          </a:p>
          <a:p>
            <a:pPr algn="ctr"/>
            <a:r>
              <a:rPr lang="he-IL" sz="2800" b="1">
                <a:solidFill>
                  <a:schemeClr val="tx1"/>
                </a:solidFill>
                <a:latin typeface="+mj-lt"/>
                <a:ea typeface="+mj-ea"/>
                <a:cs typeface="+mj-cs"/>
              </a:rPr>
              <a:t> תחנת שאיבת</a:t>
            </a:r>
          </a:p>
          <a:p>
            <a:pPr algn="ctr"/>
            <a:r>
              <a:rPr lang="he-IL" sz="2800" b="1">
                <a:solidFill>
                  <a:schemeClr val="tx1"/>
                </a:solidFill>
                <a:latin typeface="+mj-lt"/>
                <a:ea typeface="+mj-ea"/>
                <a:cs typeface="+mj-cs"/>
              </a:rPr>
              <a:t> ביוב במתחם</a:t>
            </a:r>
          </a:p>
          <a:p>
            <a:pPr algn="ctr"/>
            <a:r>
              <a:rPr lang="he-IL" sz="2800" b="1">
                <a:solidFill>
                  <a:schemeClr val="tx1"/>
                </a:solidFill>
                <a:latin typeface="+mj-lt"/>
                <a:ea typeface="+mj-ea"/>
                <a:cs typeface="+mj-cs"/>
              </a:rPr>
              <a:t> תב"ע 3700 </a:t>
            </a:r>
          </a:p>
          <a:p>
            <a:pPr algn="ctr"/>
            <a:r>
              <a:rPr lang="he-IL" sz="2800" b="1">
                <a:solidFill>
                  <a:schemeClr val="tx1"/>
                </a:solidFill>
                <a:latin typeface="+mj-lt"/>
                <a:ea typeface="+mj-ea"/>
                <a:cs typeface="+mj-cs"/>
              </a:rPr>
              <a:t>סיור קבלנים</a:t>
            </a:r>
          </a:p>
          <a:p>
            <a:pPr algn="ctr"/>
            <a:r>
              <a:rPr lang="he-IL" sz="2800" b="1">
                <a:solidFill>
                  <a:schemeClr val="tx1"/>
                </a:solidFill>
                <a:latin typeface="+mj-lt"/>
                <a:ea typeface="+mj-ea"/>
                <a:cs typeface="+mj-cs"/>
              </a:rPr>
              <a:t> 28.4.22</a:t>
            </a:r>
            <a:endParaRPr lang="he-IL" sz="2800" b="1" dirty="0">
              <a:solidFill>
                <a:schemeClr val="tx1"/>
              </a:solidFill>
              <a:latin typeface="+mj-lt"/>
              <a:ea typeface="+mj-ea"/>
              <a:cs typeface="+mj-cs"/>
            </a:endParaRPr>
          </a:p>
        </p:txBody>
      </p:sp>
    </p:spTree>
    <p:extLst>
      <p:ext uri="{BB962C8B-B14F-4D97-AF65-F5344CB8AC3E}">
        <p14:creationId xmlns:p14="http://schemas.microsoft.com/office/powerpoint/2010/main" val="663056042"/>
      </p:ext>
    </p:extLst>
  </p:cSld>
  <p:clrMapOvr>
    <a:masterClrMapping/>
  </p:clrMapOvr>
</p:sld>
</file>

<file path=ppt/theme/theme1.xml><?xml version="1.0" encoding="utf-8"?>
<a:theme xmlns:a="http://schemas.openxmlformats.org/drawingml/2006/main" name="מסגרת ">
  <a:themeElements>
    <a:clrScheme name="מסגרת ">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מסגרת ">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מסגרת ">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מסמך" ma:contentTypeID="0x0101003749D8B184E2234F96D2988CF5C24D21" ma:contentTypeVersion="13" ma:contentTypeDescription="צור מסמך חדש." ma:contentTypeScope="" ma:versionID="1009a24aa4119d86c78f675b4e5e9be6">
  <xsd:schema xmlns:xsd="http://www.w3.org/2001/XMLSchema" xmlns:xs="http://www.w3.org/2001/XMLSchema" xmlns:p="http://schemas.microsoft.com/office/2006/metadata/properties" xmlns:ns2="d0d4ae70-c07e-4dd3-b423-48bccdd74669" xmlns:ns3="fad22f81-59d7-4844-bced-37665509fb91" targetNamespace="http://schemas.microsoft.com/office/2006/metadata/properties" ma:root="true" ma:fieldsID="3f0fe408c34ec5b17eed402a678c3292" ns2:_="" ns3:_="">
    <xsd:import namespace="d0d4ae70-c07e-4dd3-b423-48bccdd74669"/>
    <xsd:import namespace="fad22f81-59d7-4844-bced-37665509fb9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d4ae70-c07e-4dd3-b423-48bccdd74669" elementFormDefault="qualified">
    <xsd:import namespace="http://schemas.microsoft.com/office/2006/documentManagement/types"/>
    <xsd:import namespace="http://schemas.microsoft.com/office/infopath/2007/PartnerControls"/>
    <xsd:element name="SharedWithUsers" ma:index="8" nillable="true" ma:displayName="משותף עם"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משותף עם פרטים"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d22f81-59d7-4844-bced-37665509fb9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CD1673-2361-4F62-92BD-49EDEA42DD4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6C029E8-2F2A-45A2-A912-D19857A93B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d4ae70-c07e-4dd3-b423-48bccdd74669"/>
    <ds:schemaRef ds:uri="fad22f81-59d7-4844-bced-37665509f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354026-2862-4C6F-B944-284424AE00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927</TotalTime>
  <Words>697</Words>
  <Application>Microsoft Office PowerPoint</Application>
  <PresentationFormat>מסך רחב</PresentationFormat>
  <Paragraphs>104</Paragraphs>
  <Slides>11</Slides>
  <Notes>2</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11</vt:i4>
      </vt:variant>
    </vt:vector>
  </HeadingPairs>
  <TitlesOfParts>
    <vt:vector size="20" baseType="lpstr">
      <vt:lpstr>Arial</vt:lpstr>
      <vt:lpstr>Calibri</vt:lpstr>
      <vt:lpstr>Corbel</vt:lpstr>
      <vt:lpstr>David</vt:lpstr>
      <vt:lpstr>David-Bold</vt:lpstr>
      <vt:lpstr>Symbol</vt:lpstr>
      <vt:lpstr>Times New Roman</vt:lpstr>
      <vt:lpstr>Wingdings 2</vt:lpstr>
      <vt:lpstr>מסגרת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Noam</dc:creator>
  <cp:lastModifiedBy>zamir gatt</cp:lastModifiedBy>
  <cp:revision>170</cp:revision>
  <dcterms:created xsi:type="dcterms:W3CDTF">2021-05-30T06:26:27Z</dcterms:created>
  <dcterms:modified xsi:type="dcterms:W3CDTF">2022-04-27T14:44:37Z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0x0101003749D8B184E2234F96D2988CF5C24D21</vt:lpwstr>
  </property>
</Properties>
</file>